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nantason UltraExpanded Bold" charset="1" panose="00000000000000000000"/>
      <p:regular r:id="rId31"/>
    </p:embeddedFont>
    <p:embeddedFont>
      <p:font typeface="Anantason UltraExpanded" charset="1" panose="00000000000000000000"/>
      <p:regular r:id="rId32"/>
    </p:embeddedFon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  <p:embeddedFont>
      <p:font typeface="Bebas Neue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doi.org/10.3390/computers13060136" TargetMode="External" Type="http://schemas.openxmlformats.org/officeDocument/2006/relationships/hyperlink"/><Relationship Id="rId4" Target="https://ieeexplore.ieee.org/author/37088897350" TargetMode="External" Type="http://schemas.openxmlformats.org/officeDocument/2006/relationships/hyperlink"/><Relationship Id="rId5" Target="https://ieeexplore.ieee.org/author/37085705761" TargetMode="External" Type="http://schemas.openxmlformats.org/officeDocument/2006/relationships/hyperlink"/><Relationship Id="rId6" Target="https://doi.org/10.1109/HORA52670.2021.9461389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340418" y="1548250"/>
            <a:ext cx="7140986" cy="8721815"/>
          </a:xfrm>
          <a:custGeom>
            <a:avLst/>
            <a:gdLst/>
            <a:ahLst/>
            <a:cxnLst/>
            <a:rect r="r" b="b" t="t" l="l"/>
            <a:pathLst>
              <a:path h="8721815" w="7140986">
                <a:moveTo>
                  <a:pt x="7140986" y="0"/>
                </a:moveTo>
                <a:lnTo>
                  <a:pt x="0" y="0"/>
                </a:lnTo>
                <a:lnTo>
                  <a:pt x="0" y="8721815"/>
                </a:lnTo>
                <a:lnTo>
                  <a:pt x="7140986" y="8721815"/>
                </a:lnTo>
                <a:lnTo>
                  <a:pt x="71409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52491" y="1114425"/>
            <a:ext cx="14438268" cy="370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b="true" sz="6846">
                <a:solidFill>
                  <a:srgbClr val="8EBFF5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REAL-TIME HAND GESTURE-CONTROLLED ROBOTIC ARM USING COMPUTER VISION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24296" y="7358446"/>
            <a:ext cx="7223660" cy="189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B</a:t>
            </a:r>
            <a:r>
              <a:rPr lang="en-US" sz="215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y D04,</a:t>
            </a:r>
          </a:p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Geshna B (CB.SC.U4AIE23360)</a:t>
            </a:r>
          </a:p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Katikala Dedeepya (CB.SC.U4AIE23349)</a:t>
            </a:r>
          </a:p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Malavika S Prasad (CB.SC.U4AIE23315)</a:t>
            </a:r>
          </a:p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Vada Gouri Hansika Reddy (CB.SC.U4AIE23304)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141" y="513639"/>
            <a:ext cx="9263261" cy="91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53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Hardware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644795"/>
            <a:ext cx="9525" cy="90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688372"/>
            <a:ext cx="8276122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Microcontroller: Arduino Uno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Acts as the brain of the robotic arm.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Controls servo motors based on commands from the computer.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Communicates with the PC via USB/UART.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570402" y="2688372"/>
            <a:ext cx="8297019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Camera Module: USB Webcam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Captures real-time images for object detection.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Sends frames to the PC for processing using OpenCV.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Resolution &amp; FPS affect detection accuracy.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808184"/>
            <a:ext cx="8276122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Servo Motors: MG995 / SG90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MG995 (High Torque, Metal Gear) – For heavy lifting.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SG90 (Ligh</a:t>
            </a: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tweight, Plastic Gear) – For small movements.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Controlled via PWM signals from Arduino.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38992" y="5808184"/>
            <a:ext cx="8778776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Communication Interface: USB/UART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USB: Direct connection between PC &amp; Arduino.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UART (S</a:t>
            </a: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erial): Used for sending position commands.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E</a:t>
            </a:r>
            <a:r>
              <a:rPr lang="en-US" sz="21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nables real-time data exchange for vision-based control.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36309" y="-663251"/>
            <a:ext cx="2562919" cy="2544279"/>
          </a:xfrm>
          <a:custGeom>
            <a:avLst/>
            <a:gdLst/>
            <a:ahLst/>
            <a:cxnLst/>
            <a:rect r="r" b="b" t="t" l="l"/>
            <a:pathLst>
              <a:path h="2544279" w="2562919">
                <a:moveTo>
                  <a:pt x="0" y="0"/>
                </a:moveTo>
                <a:lnTo>
                  <a:pt x="2562919" y="0"/>
                </a:lnTo>
                <a:lnTo>
                  <a:pt x="2562919" y="2544280"/>
                </a:lnTo>
                <a:lnTo>
                  <a:pt x="0" y="254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802539" y="8767261"/>
            <a:ext cx="2562919" cy="2544279"/>
          </a:xfrm>
          <a:custGeom>
            <a:avLst/>
            <a:gdLst/>
            <a:ahLst/>
            <a:cxnLst/>
            <a:rect r="r" b="b" t="t" l="l"/>
            <a:pathLst>
              <a:path h="2544279" w="2562919">
                <a:moveTo>
                  <a:pt x="0" y="0"/>
                </a:moveTo>
                <a:lnTo>
                  <a:pt x="2562919" y="0"/>
                </a:lnTo>
                <a:lnTo>
                  <a:pt x="2562919" y="2544279"/>
                </a:lnTo>
                <a:lnTo>
                  <a:pt x="0" y="254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4350" y="1593921"/>
            <a:ext cx="10913225" cy="2328827"/>
            <a:chOff x="0" y="0"/>
            <a:chExt cx="14550966" cy="31051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4229025" cy="704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86"/>
                </a:lnSpc>
              </a:pPr>
              <a:r>
                <a:rPr lang="en-US" b="true" sz="337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Robotic Arm: 3D printed  5 DoF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21942" y="1821954"/>
              <a:ext cx="14229025" cy="1283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7501" indent="-293750" lvl="1">
                <a:lnSpc>
                  <a:spcPts val="4081"/>
                </a:lnSpc>
                <a:buFont typeface="Arial"/>
                <a:buChar char="•"/>
              </a:pPr>
              <a:r>
                <a:rPr lang="en-US" sz="2721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  <a:hlinkClick r:id="rId3" tooltip="https://docs.google.com/spreadsheets/d/1DUF2isFWsqVSYhbaACYtbgcLi_YjDqpE3GLQIVgkKQg/edit#gid=69851113"/>
                </a:rPr>
                <a:t>Degrees of Freedom (DOF): Determines flexibility.</a:t>
              </a:r>
            </a:p>
            <a:p>
              <a:pPr algn="l" marL="587501" indent="-293750" lvl="1">
                <a:lnSpc>
                  <a:spcPts val="4081"/>
                </a:lnSpc>
                <a:buFont typeface="Arial"/>
                <a:buChar char="•"/>
              </a:pPr>
              <a:r>
                <a:rPr lang="en-US" sz="2721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  <a:hlinkClick r:id="rId4" tooltip="https://docs.google.com/spreadsheets/d/1DUF2isFWsqVSYhbaACYtbgcLi_YjDqpE3GLQIVgkKQg/edit#gid=69851113"/>
                </a:rPr>
                <a:t>Material: 3D-printed (lightweight)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65382" y="5086350"/>
            <a:ext cx="10127307" cy="260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8"/>
              </a:lnSpc>
            </a:pPr>
            <a:r>
              <a:rPr lang="en-US" sz="2520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Power Supply: 5V / 6V DC</a:t>
            </a:r>
          </a:p>
          <a:p>
            <a:pPr algn="ctr">
              <a:lnSpc>
                <a:spcPts val="3528"/>
              </a:lnSpc>
            </a:pPr>
          </a:p>
          <a:p>
            <a:pPr algn="l" marL="522524" indent="-261262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Provides power to servo motors.</a:t>
            </a:r>
          </a:p>
          <a:p>
            <a:pPr algn="l" marL="522524" indent="-261262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Higher torque motors may need an external power source.</a:t>
            </a:r>
          </a:p>
          <a:p>
            <a:pPr algn="l" marL="522524" indent="-261262" lvl="1">
              <a:lnSpc>
                <a:spcPts val="3388"/>
              </a:lnSpc>
              <a:buFont typeface="Arial"/>
              <a:buChar char="•"/>
            </a:pPr>
            <a:r>
              <a:rPr lang="en-US" sz="242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E</a:t>
            </a:r>
            <a:r>
              <a:rPr lang="en-US" sz="242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nsures smooth and stable arm movements.</a:t>
            </a:r>
          </a:p>
          <a:p>
            <a:pPr algn="l">
              <a:lnSpc>
                <a:spcPts val="3388"/>
              </a:lnSpc>
              <a:spcBef>
                <a:spcPct val="0"/>
              </a:spcBef>
            </a:pPr>
          </a:p>
        </p:txBody>
      </p:sp>
      <p:sp>
        <p:nvSpPr>
          <p:cNvPr name="Freeform 7" id="7" descr="circle futuristic tech line"/>
          <p:cNvSpPr/>
          <p:nvPr/>
        </p:nvSpPr>
        <p:spPr>
          <a:xfrm flipH="false" flipV="false" rot="0">
            <a:off x="9758400" y="8353916"/>
            <a:ext cx="4283177" cy="4205301"/>
          </a:xfrm>
          <a:custGeom>
            <a:avLst/>
            <a:gdLst/>
            <a:ahLst/>
            <a:cxnLst/>
            <a:rect r="r" b="b" t="t" l="l"/>
            <a:pathLst>
              <a:path h="4205301" w="4283177">
                <a:moveTo>
                  <a:pt x="0" y="0"/>
                </a:moveTo>
                <a:lnTo>
                  <a:pt x="4283177" y="0"/>
                </a:lnTo>
                <a:lnTo>
                  <a:pt x="4283177" y="4205301"/>
                </a:lnTo>
                <a:lnTo>
                  <a:pt x="0" y="420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64153" y="-1534324"/>
            <a:ext cx="5457072" cy="5457072"/>
          </a:xfrm>
          <a:custGeom>
            <a:avLst/>
            <a:gdLst/>
            <a:ahLst/>
            <a:cxnLst/>
            <a:rect r="r" b="b" t="t" l="l"/>
            <a:pathLst>
              <a:path h="5457072" w="5457072">
                <a:moveTo>
                  <a:pt x="0" y="0"/>
                </a:moveTo>
                <a:lnTo>
                  <a:pt x="5457072" y="0"/>
                </a:lnTo>
                <a:lnTo>
                  <a:pt x="5457072" y="5457072"/>
                </a:lnTo>
                <a:lnTo>
                  <a:pt x="0" y="545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141" y="513639"/>
            <a:ext cx="9263261" cy="91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53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Software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9333" y="3231297"/>
            <a:ext cx="15089730" cy="351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2"/>
              </a:lnSpc>
            </a:pPr>
            <a:r>
              <a:rPr lang="en-US" sz="3498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· Programming Languages: Python (for OpenCV),  C++ (for Arduino)</a:t>
            </a:r>
          </a:p>
          <a:p>
            <a:pPr algn="l" marL="0" indent="0" lvl="0">
              <a:lnSpc>
                <a:spcPts val="7172"/>
              </a:lnSpc>
            </a:pPr>
            <a:r>
              <a:rPr lang="en-US" sz="3498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· Libraries: OpenCV, NumPy, PySerial, CVZone (for AI object detection)</a:t>
            </a:r>
          </a:p>
          <a:p>
            <a:pPr algn="l" marL="0" indent="0" lvl="0">
              <a:lnSpc>
                <a:spcPts val="7172"/>
              </a:lnSpc>
            </a:pPr>
            <a:r>
              <a:rPr lang="en-US" sz="3498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· Development Tools: Arduino IDE, VS Code</a:t>
            </a:r>
          </a:p>
          <a:p>
            <a:pPr algn="l" marL="0" indent="0" lvl="0">
              <a:lnSpc>
                <a:spcPts val="7172"/>
              </a:lnSpc>
            </a:pPr>
            <a:r>
              <a:rPr lang="en-US" sz="3498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· Operating System: Windows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27868"/>
            <a:ext cx="16230600" cy="7831265"/>
          </a:xfrm>
          <a:custGeom>
            <a:avLst/>
            <a:gdLst/>
            <a:ahLst/>
            <a:cxnLst/>
            <a:rect r="r" b="b" t="t" l="l"/>
            <a:pathLst>
              <a:path h="7831265" w="16230600">
                <a:moveTo>
                  <a:pt x="0" y="0"/>
                </a:moveTo>
                <a:lnTo>
                  <a:pt x="16230600" y="0"/>
                </a:lnTo>
                <a:lnTo>
                  <a:pt x="16230600" y="7831264"/>
                </a:lnTo>
                <a:lnTo>
                  <a:pt x="0" y="783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47251" y="1227868"/>
            <a:ext cx="8810354" cy="10646953"/>
          </a:xfrm>
          <a:custGeom>
            <a:avLst/>
            <a:gdLst/>
            <a:ahLst/>
            <a:cxnLst/>
            <a:rect r="r" b="b" t="t" l="l"/>
            <a:pathLst>
              <a:path h="10646953" w="8810354">
                <a:moveTo>
                  <a:pt x="0" y="0"/>
                </a:moveTo>
                <a:lnTo>
                  <a:pt x="8810354" y="0"/>
                </a:lnTo>
                <a:lnTo>
                  <a:pt x="8810354" y="10646953"/>
                </a:lnTo>
                <a:lnTo>
                  <a:pt x="0" y="10646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35957" y="4510402"/>
            <a:ext cx="11358401" cy="139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67"/>
              </a:lnSpc>
            </a:pPr>
            <a:r>
              <a:rPr lang="en-US" b="true" sz="10063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ALGORITHMS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98977" cy="298977"/>
          </a:xfrm>
          <a:custGeom>
            <a:avLst/>
            <a:gdLst/>
            <a:ahLst/>
            <a:cxnLst/>
            <a:rect r="r" b="b" t="t" l="l"/>
            <a:pathLst>
              <a:path h="298977" w="298977">
                <a:moveTo>
                  <a:pt x="0" y="0"/>
                </a:moveTo>
                <a:lnTo>
                  <a:pt x="298977" y="0"/>
                </a:lnTo>
                <a:lnTo>
                  <a:pt x="298977" y="298977"/>
                </a:lnTo>
                <a:lnTo>
                  <a:pt x="0" y="29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17484"/>
            <a:ext cx="1557146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5"/>
              </a:lnSpc>
            </a:pPr>
            <a:r>
              <a:rPr lang="en-US" b="true" sz="487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EDGE DETECTION (CANNY ALGORITHM)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78188" y="3067558"/>
            <a:ext cx="11042645" cy="5077419"/>
            <a:chOff x="0" y="0"/>
            <a:chExt cx="14723527" cy="67698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998948"/>
              <a:ext cx="14723527" cy="1770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98823" indent="-399411" lvl="1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  <a:hlinkClick r:id="rId5" tooltip="https://docs.google.com/spreadsheets/d/1DUF2isFWsqVSYhbaACYtbgcLi_YjDqpE3GLQIVgkKQg/edit#gid=69851113"/>
                </a:rPr>
                <a:t>Used in computer vision, robotics, and medical imaging.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4723527" cy="43524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0737" indent="-430368" lvl="1">
                <a:lnSpc>
                  <a:spcPts val="5182"/>
                </a:lnSpc>
                <a:buFont typeface="Arial"/>
                <a:buChar char="•"/>
              </a:pPr>
              <a:r>
                <a:rPr lang="en-US" sz="3986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Identifies object boundaries using intensity changes.</a:t>
              </a:r>
            </a:p>
            <a:p>
              <a:pPr algn="l" marL="860737" indent="-430368" lvl="1">
                <a:lnSpc>
                  <a:spcPts val="5182"/>
                </a:lnSpc>
                <a:buFont typeface="Arial"/>
                <a:buChar char="•"/>
              </a:pPr>
              <a:r>
                <a:rPr lang="en-US" sz="3986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Gaussian blur → Gradient detection → Edge thinning → Double threshold → Edge linking.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5526" y="3210182"/>
            <a:ext cx="5822344" cy="1835304"/>
          </a:xfrm>
          <a:custGeom>
            <a:avLst/>
            <a:gdLst/>
            <a:ahLst/>
            <a:cxnLst/>
            <a:rect r="r" b="b" t="t" l="l"/>
            <a:pathLst>
              <a:path h="1835304" w="5822344">
                <a:moveTo>
                  <a:pt x="0" y="0"/>
                </a:moveTo>
                <a:lnTo>
                  <a:pt x="5822344" y="0"/>
                </a:lnTo>
                <a:lnTo>
                  <a:pt x="5822344" y="1835304"/>
                </a:lnTo>
                <a:lnTo>
                  <a:pt x="0" y="183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12527" y="6642910"/>
            <a:ext cx="6388342" cy="2062604"/>
          </a:xfrm>
          <a:custGeom>
            <a:avLst/>
            <a:gdLst/>
            <a:ahLst/>
            <a:cxnLst/>
            <a:rect r="r" b="b" t="t" l="l"/>
            <a:pathLst>
              <a:path h="2062604" w="6388342">
                <a:moveTo>
                  <a:pt x="0" y="0"/>
                </a:moveTo>
                <a:lnTo>
                  <a:pt x="6388341" y="0"/>
                </a:lnTo>
                <a:lnTo>
                  <a:pt x="6388341" y="2062603"/>
                </a:lnTo>
                <a:lnTo>
                  <a:pt x="0" y="2062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85209" y="509413"/>
            <a:ext cx="11453020" cy="110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0"/>
              </a:lnSpc>
              <a:spcBef>
                <a:spcPct val="0"/>
              </a:spcBef>
            </a:pPr>
            <a:r>
              <a:rPr lang="en-US" sz="64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Mathematical Formulation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423" y="2023877"/>
            <a:ext cx="11012342" cy="172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0"/>
              </a:lnSpc>
            </a:pPr>
            <a:r>
              <a:rPr lang="en-US" sz="49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Gradient Magnitude Calculation:</a:t>
            </a:r>
          </a:p>
          <a:p>
            <a:pPr algn="ctr">
              <a:lnSpc>
                <a:spcPts val="69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34765"/>
            <a:ext cx="10453787" cy="84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0"/>
              </a:lnSpc>
              <a:spcBef>
                <a:spcPct val="0"/>
              </a:spcBef>
            </a:pPr>
            <a:r>
              <a:rPr lang="en-US" sz="49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Gradient Direction Calculation: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3751" y="64151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493783" y="1859992"/>
            <a:ext cx="5431900" cy="11257824"/>
          </a:xfrm>
          <a:custGeom>
            <a:avLst/>
            <a:gdLst/>
            <a:ahLst/>
            <a:cxnLst/>
            <a:rect r="r" b="b" t="t" l="l"/>
            <a:pathLst>
              <a:path h="11257824" w="5431900">
                <a:moveTo>
                  <a:pt x="5431900" y="0"/>
                </a:moveTo>
                <a:lnTo>
                  <a:pt x="0" y="0"/>
                </a:lnTo>
                <a:lnTo>
                  <a:pt x="0" y="11257823"/>
                </a:lnTo>
                <a:lnTo>
                  <a:pt x="5431900" y="11257823"/>
                </a:lnTo>
                <a:lnTo>
                  <a:pt x="54319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7506" y="667200"/>
            <a:ext cx="3292227" cy="3268283"/>
          </a:xfrm>
          <a:custGeom>
            <a:avLst/>
            <a:gdLst/>
            <a:ahLst/>
            <a:cxnLst/>
            <a:rect r="r" b="b" t="t" l="l"/>
            <a:pathLst>
              <a:path h="3268283" w="3292227">
                <a:moveTo>
                  <a:pt x="0" y="0"/>
                </a:moveTo>
                <a:lnTo>
                  <a:pt x="3292227" y="0"/>
                </a:lnTo>
                <a:lnTo>
                  <a:pt x="3292227" y="3268283"/>
                </a:lnTo>
                <a:lnTo>
                  <a:pt x="0" y="3268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139" y="695787"/>
            <a:ext cx="11517367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55"/>
              </a:lnSpc>
            </a:pPr>
            <a:r>
              <a:rPr lang="en-US" b="true" sz="587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HSV COLOR THRESHOLDING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139" y="3082323"/>
            <a:ext cx="10182249" cy="568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737" indent="-430368" lvl="1">
              <a:lnSpc>
                <a:spcPts val="645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Segments objects based on color in the HSV space.</a:t>
            </a:r>
          </a:p>
          <a:p>
            <a:pPr algn="l" marL="860737" indent="-430368" lvl="1">
              <a:lnSpc>
                <a:spcPts val="645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Separates color (hue) from brightness (value).</a:t>
            </a:r>
          </a:p>
          <a:p>
            <a:pPr algn="l" marL="860737" indent="-430368" lvl="1">
              <a:lnSpc>
                <a:spcPts val="645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Useful for object detection in varying lighting conditions.</a:t>
            </a:r>
          </a:p>
          <a:p>
            <a:pPr algn="l">
              <a:lnSpc>
                <a:spcPts val="6458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71999" y="2249701"/>
            <a:ext cx="7908899" cy="5381731"/>
          </a:xfrm>
          <a:prstGeom prst="rect">
            <a:avLst/>
          </a:prstGeom>
          <a:solidFill>
            <a:srgbClr val="0A0A0A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71999" y="2998317"/>
            <a:ext cx="7577417" cy="5038982"/>
            <a:chOff x="0" y="0"/>
            <a:chExt cx="122225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2256" cy="812800"/>
            </a:xfrm>
            <a:custGeom>
              <a:avLst/>
              <a:gdLst/>
              <a:ahLst/>
              <a:cxnLst/>
              <a:rect r="r" b="b" t="t" l="l"/>
              <a:pathLst>
                <a:path h="812800" w="1222256">
                  <a:moveTo>
                    <a:pt x="0" y="0"/>
                  </a:moveTo>
                  <a:lnTo>
                    <a:pt x="1222256" y="0"/>
                  </a:lnTo>
                  <a:lnTo>
                    <a:pt x="12222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6406" t="0" r="-640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77373" y="3365623"/>
            <a:ext cx="7767627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19"/>
              </a:lnSpc>
            </a:pPr>
            <a:r>
              <a:rPr lang="en-US" sz="701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Mathematical Representation: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77373" y="6164820"/>
            <a:ext cx="776762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RGB to HSV conversion equations:</a:t>
            </a:r>
          </a:p>
        </p:txBody>
      </p:sp>
      <p:sp>
        <p:nvSpPr>
          <p:cNvPr name="AutoShape 8" id="8"/>
          <p:cNvSpPr/>
          <p:nvPr/>
        </p:nvSpPr>
        <p:spPr>
          <a:xfrm>
            <a:off x="9256123" y="5815012"/>
            <a:ext cx="8384422" cy="0"/>
          </a:xfrm>
          <a:prstGeom prst="line">
            <a:avLst/>
          </a:prstGeom>
          <a:ln cap="flat" w="104775">
            <a:solidFill>
              <a:srgbClr val="75757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73751" y="64151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12317"/>
            <a:ext cx="1209364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55"/>
              </a:lnSpc>
            </a:pPr>
            <a:r>
              <a:rPr lang="en-US" b="true" sz="587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HOUGH TRANSFORM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139" y="3016249"/>
            <a:ext cx="10182249" cy="574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737" indent="-430368" lvl="1">
              <a:lnSpc>
                <a:spcPts val="653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Detects geometric shapes like circles and lines.</a:t>
            </a:r>
          </a:p>
          <a:p>
            <a:pPr algn="l" marL="860737" indent="-430368" lvl="1">
              <a:lnSpc>
                <a:spcPts val="653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Uses an accumulator matrix for voting.</a:t>
            </a:r>
          </a:p>
          <a:p>
            <a:pPr algn="l" marL="860737" indent="-430368" lvl="1">
              <a:lnSpc>
                <a:spcPts val="653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Robust against noise and partial shapes.</a:t>
            </a:r>
          </a:p>
          <a:p>
            <a:pPr algn="l">
              <a:lnSpc>
                <a:spcPts val="653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957501" y="4176237"/>
            <a:ext cx="9670423" cy="3831905"/>
          </a:xfrm>
          <a:custGeom>
            <a:avLst/>
            <a:gdLst/>
            <a:ahLst/>
            <a:cxnLst/>
            <a:rect r="r" b="b" t="t" l="l"/>
            <a:pathLst>
              <a:path h="3831905" w="9670423">
                <a:moveTo>
                  <a:pt x="0" y="0"/>
                </a:moveTo>
                <a:lnTo>
                  <a:pt x="9670423" y="0"/>
                </a:lnTo>
                <a:lnTo>
                  <a:pt x="9670423" y="3831905"/>
                </a:lnTo>
                <a:lnTo>
                  <a:pt x="0" y="3831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5691" y="2940779"/>
            <a:ext cx="9545124" cy="2202721"/>
          </a:xfrm>
          <a:custGeom>
            <a:avLst/>
            <a:gdLst/>
            <a:ahLst/>
            <a:cxnLst/>
            <a:rect r="r" b="b" t="t" l="l"/>
            <a:pathLst>
              <a:path h="2202721" w="9545124">
                <a:moveTo>
                  <a:pt x="0" y="0"/>
                </a:moveTo>
                <a:lnTo>
                  <a:pt x="9545124" y="0"/>
                </a:lnTo>
                <a:lnTo>
                  <a:pt x="9545124" y="2202721"/>
                </a:lnTo>
                <a:lnTo>
                  <a:pt x="0" y="2202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85954" y="518938"/>
            <a:ext cx="9851529" cy="95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Mathematical Formulation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5222" y="1942907"/>
            <a:ext cx="11012342" cy="84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0"/>
              </a:lnSpc>
              <a:spcBef>
                <a:spcPct val="0"/>
              </a:spcBef>
            </a:pPr>
            <a:r>
              <a:rPr lang="en-US" sz="49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For circle detection in an image: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5046" y="5629275"/>
            <a:ext cx="16034254" cy="312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sz="44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Whe</a:t>
            </a:r>
            <a:r>
              <a:rPr lang="en-US" sz="44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re:</a:t>
            </a:r>
          </a:p>
          <a:p>
            <a:pPr algn="l" marL="969861" indent="-484931" lvl="1">
              <a:lnSpc>
                <a:spcPts val="6289"/>
              </a:lnSpc>
              <a:spcBef>
                <a:spcPct val="0"/>
              </a:spcBef>
              <a:buFont typeface="Arial"/>
              <a:buChar char="•"/>
            </a:pPr>
            <a:r>
              <a:rPr lang="en-US" sz="44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(a,b) = center of the detected circle</a:t>
            </a:r>
          </a:p>
          <a:p>
            <a:pPr algn="l" marL="969861" indent="-484931" lvl="1">
              <a:lnSpc>
                <a:spcPts val="6289"/>
              </a:lnSpc>
              <a:spcBef>
                <a:spcPct val="0"/>
              </a:spcBef>
              <a:buFont typeface="Arial"/>
              <a:buChar char="•"/>
            </a:pPr>
            <a:r>
              <a:rPr lang="en-US" sz="44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r = radius of the circle</a:t>
            </a:r>
          </a:p>
          <a:p>
            <a:pPr algn="l">
              <a:lnSpc>
                <a:spcPts val="62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083171" y="0"/>
            <a:ext cx="2204829" cy="1794865"/>
          </a:xfrm>
          <a:prstGeom prst="rect">
            <a:avLst/>
          </a:prstGeom>
          <a:solidFill>
            <a:srgbClr val="0F1423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536562"/>
            <a:ext cx="15466408" cy="1017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4339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          INTRODUCTION</a:t>
            </a:r>
          </a:p>
          <a:p>
            <a:pPr algn="just">
              <a:lnSpc>
                <a:spcPts val="4955"/>
              </a:lnSpc>
            </a:pPr>
          </a:p>
          <a:p>
            <a:pPr algn="just" marL="764140" indent="-382070" lvl="1">
              <a:lnSpc>
                <a:spcPts val="4955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The project aims to revolutionize assistive technology by designing a robotic arm that can accurately replicate  gestures shown on a screen.</a:t>
            </a:r>
          </a:p>
          <a:p>
            <a:pPr algn="just">
              <a:lnSpc>
                <a:spcPts val="4955"/>
              </a:lnSpc>
            </a:pPr>
          </a:p>
          <a:p>
            <a:pPr algn="just" marL="764140" indent="-382070" lvl="1">
              <a:lnSpc>
                <a:spcPts val="4955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Technology Integration: Combines OpenCV for advanced gesture recognition, CVZone for precise hand detection, and Arduino-controlled servo motors for lifelike finger articulation.</a:t>
            </a:r>
          </a:p>
          <a:p>
            <a:pPr algn="just">
              <a:lnSpc>
                <a:spcPts val="4955"/>
              </a:lnSpc>
            </a:pPr>
          </a:p>
          <a:p>
            <a:pPr algn="just" marL="764140" indent="-382070" lvl="1">
              <a:lnSpc>
                <a:spcPts val="4955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Features a high-speed communication interface between the vision system (PC) and robotic arm (Arduino), enabling instantaneous replication of complex  gestures.</a:t>
            </a:r>
          </a:p>
          <a:p>
            <a:pPr algn="just">
              <a:lnSpc>
                <a:spcPts val="4955"/>
              </a:lnSpc>
            </a:pPr>
          </a:p>
          <a:p>
            <a:pPr algn="just" marL="764140" indent="-382070" lvl="1">
              <a:lnSpc>
                <a:spcPts val="4955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7228" y="6415110"/>
            <a:ext cx="8727621" cy="7743780"/>
          </a:xfrm>
          <a:custGeom>
            <a:avLst/>
            <a:gdLst/>
            <a:ahLst/>
            <a:cxnLst/>
            <a:rect r="r" b="b" t="t" l="l"/>
            <a:pathLst>
              <a:path h="7743780" w="8727621">
                <a:moveTo>
                  <a:pt x="0" y="0"/>
                </a:moveTo>
                <a:lnTo>
                  <a:pt x="8727621" y="0"/>
                </a:lnTo>
                <a:lnTo>
                  <a:pt x="8727621" y="7743780"/>
                </a:lnTo>
                <a:lnTo>
                  <a:pt x="0" y="7743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139" y="686262"/>
            <a:ext cx="10182249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5"/>
              </a:lnSpc>
            </a:pPr>
            <a:r>
              <a:rPr lang="en-US" b="true" sz="637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INVERSE KINEMATICS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139" y="3021312"/>
            <a:ext cx="10182249" cy="574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737" indent="-430368" lvl="1">
              <a:lnSpc>
                <a:spcPts val="657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Computes joint angles to position robotic arms accurately.</a:t>
            </a:r>
          </a:p>
          <a:p>
            <a:pPr algn="l" marL="860737" indent="-430368" lvl="1">
              <a:lnSpc>
                <a:spcPts val="657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Uses trigonometry and matrix transformations.</a:t>
            </a:r>
          </a:p>
          <a:p>
            <a:pPr algn="l" marL="860737" indent="-430368" lvl="1">
              <a:lnSpc>
                <a:spcPts val="6578"/>
              </a:lnSpc>
              <a:buFont typeface="Arial"/>
              <a:buChar char="•"/>
            </a:pPr>
            <a:r>
              <a:rPr lang="en-US" sz="398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Essential in robotics for precise movement.</a:t>
            </a:r>
          </a:p>
          <a:p>
            <a:pPr algn="l">
              <a:lnSpc>
                <a:spcPts val="657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2493783" y="1859992"/>
            <a:ext cx="5431900" cy="11257824"/>
          </a:xfrm>
          <a:custGeom>
            <a:avLst/>
            <a:gdLst/>
            <a:ahLst/>
            <a:cxnLst/>
            <a:rect r="r" b="b" t="t" l="l"/>
            <a:pathLst>
              <a:path h="11257824" w="5431900">
                <a:moveTo>
                  <a:pt x="5431900" y="0"/>
                </a:moveTo>
                <a:lnTo>
                  <a:pt x="0" y="0"/>
                </a:lnTo>
                <a:lnTo>
                  <a:pt x="0" y="11257823"/>
                </a:lnTo>
                <a:lnTo>
                  <a:pt x="5431900" y="11257823"/>
                </a:lnTo>
                <a:lnTo>
                  <a:pt x="54319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17506" y="667200"/>
            <a:ext cx="3292227" cy="3268283"/>
          </a:xfrm>
          <a:custGeom>
            <a:avLst/>
            <a:gdLst/>
            <a:ahLst/>
            <a:cxnLst/>
            <a:rect r="r" b="b" t="t" l="l"/>
            <a:pathLst>
              <a:path h="3268283" w="3292227">
                <a:moveTo>
                  <a:pt x="0" y="0"/>
                </a:moveTo>
                <a:lnTo>
                  <a:pt x="3292227" y="0"/>
                </a:lnTo>
                <a:lnTo>
                  <a:pt x="3292227" y="3268283"/>
                </a:lnTo>
                <a:lnTo>
                  <a:pt x="0" y="3268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2452" y="2683031"/>
            <a:ext cx="4171548" cy="1734486"/>
          </a:xfrm>
          <a:custGeom>
            <a:avLst/>
            <a:gdLst/>
            <a:ahLst/>
            <a:cxnLst/>
            <a:rect r="r" b="b" t="t" l="l"/>
            <a:pathLst>
              <a:path h="1734486" w="4171548">
                <a:moveTo>
                  <a:pt x="0" y="0"/>
                </a:moveTo>
                <a:lnTo>
                  <a:pt x="4171548" y="0"/>
                </a:lnTo>
                <a:lnTo>
                  <a:pt x="4171548" y="1734486"/>
                </a:lnTo>
                <a:lnTo>
                  <a:pt x="0" y="173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65895" y="5865987"/>
            <a:ext cx="5755943" cy="1590674"/>
          </a:xfrm>
          <a:custGeom>
            <a:avLst/>
            <a:gdLst/>
            <a:ahLst/>
            <a:cxnLst/>
            <a:rect r="r" b="b" t="t" l="l"/>
            <a:pathLst>
              <a:path h="1590674" w="5755943">
                <a:moveTo>
                  <a:pt x="0" y="0"/>
                </a:moveTo>
                <a:lnTo>
                  <a:pt x="5755943" y="0"/>
                </a:lnTo>
                <a:lnTo>
                  <a:pt x="5755943" y="1590674"/>
                </a:lnTo>
                <a:lnTo>
                  <a:pt x="0" y="1590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2452" y="8522504"/>
            <a:ext cx="5629420" cy="1471591"/>
          </a:xfrm>
          <a:custGeom>
            <a:avLst/>
            <a:gdLst/>
            <a:ahLst/>
            <a:cxnLst/>
            <a:rect r="r" b="b" t="t" l="l"/>
            <a:pathLst>
              <a:path h="1471591" w="5629420">
                <a:moveTo>
                  <a:pt x="0" y="0"/>
                </a:moveTo>
                <a:lnTo>
                  <a:pt x="5629420" y="0"/>
                </a:lnTo>
                <a:lnTo>
                  <a:pt x="5629420" y="1471592"/>
                </a:lnTo>
                <a:lnTo>
                  <a:pt x="0" y="147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5954" y="518938"/>
            <a:ext cx="9851529" cy="95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Mathematical Formulation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222" y="1961957"/>
            <a:ext cx="11012342" cy="7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 Compute the First Joint Angle θ1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44863"/>
            <a:ext cx="11012342" cy="7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Compute the Second Joint Angle θ2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80511"/>
            <a:ext cx="11012342" cy="7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  <a:spcBef>
                <a:spcPct val="0"/>
              </a:spcBef>
            </a:pPr>
            <a:r>
              <a:rPr lang="en-US" sz="42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Compute the Third Joint Angle θ3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16328" y="1503013"/>
            <a:ext cx="1104900" cy="5715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503013"/>
            <a:ext cx="8635444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69"/>
              </a:lnSpc>
            </a:pPr>
            <a:r>
              <a:rPr lang="en-US" b="true" sz="7974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PID CONTROL ALGORITHM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08371"/>
            <a:ext cx="10399881" cy="4565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6124"/>
              </a:lnSpc>
              <a:buFont typeface="Arial"/>
              <a:buChar char="•"/>
            </a:pPr>
            <a:r>
              <a:rPr lang="en-US" sz="3499" u="none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Controls motor movement smoothly and precisely.</a:t>
            </a:r>
          </a:p>
          <a:p>
            <a:pPr algn="l" marL="755647" indent="-377824" lvl="1">
              <a:lnSpc>
                <a:spcPts val="6124"/>
              </a:lnSpc>
              <a:buFont typeface="Arial"/>
              <a:buChar char="•"/>
            </a:pPr>
            <a:r>
              <a:rPr lang="en-US" sz="3499" u="none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Uses Proportional (P), Integral (I), and Derivative (D) components.</a:t>
            </a:r>
          </a:p>
          <a:p>
            <a:pPr algn="l" marL="755647" indent="-377824" lvl="1">
              <a:lnSpc>
                <a:spcPts val="6124"/>
              </a:lnSpc>
              <a:buFont typeface="Arial"/>
              <a:buChar char="•"/>
            </a:pPr>
            <a:r>
              <a:rPr lang="en-US" sz="3499" u="none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Prevents overshooting and stabilizes robotic movement.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64144" y="2122583"/>
            <a:ext cx="9670423" cy="3831905"/>
          </a:xfrm>
          <a:custGeom>
            <a:avLst/>
            <a:gdLst/>
            <a:ahLst/>
            <a:cxnLst/>
            <a:rect r="r" b="b" t="t" l="l"/>
            <a:pathLst>
              <a:path h="3831905" w="9670423">
                <a:moveTo>
                  <a:pt x="0" y="0"/>
                </a:moveTo>
                <a:lnTo>
                  <a:pt x="9670423" y="0"/>
                </a:lnTo>
                <a:lnTo>
                  <a:pt x="9670423" y="3831905"/>
                </a:lnTo>
                <a:lnTo>
                  <a:pt x="0" y="383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934" y="1998806"/>
            <a:ext cx="7479569" cy="2024287"/>
          </a:xfrm>
          <a:custGeom>
            <a:avLst/>
            <a:gdLst/>
            <a:ahLst/>
            <a:cxnLst/>
            <a:rect r="r" b="b" t="t" l="l"/>
            <a:pathLst>
              <a:path h="2024287" w="7479569">
                <a:moveTo>
                  <a:pt x="0" y="0"/>
                </a:moveTo>
                <a:lnTo>
                  <a:pt x="7479569" y="0"/>
                </a:lnTo>
                <a:lnTo>
                  <a:pt x="7479569" y="2024287"/>
                </a:lnTo>
                <a:lnTo>
                  <a:pt x="0" y="20242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841776"/>
            <a:ext cx="2521461" cy="1130949"/>
          </a:xfrm>
          <a:custGeom>
            <a:avLst/>
            <a:gdLst/>
            <a:ahLst/>
            <a:cxnLst/>
            <a:rect r="r" b="b" t="t" l="l"/>
            <a:pathLst>
              <a:path h="1130949" w="2521461">
                <a:moveTo>
                  <a:pt x="0" y="0"/>
                </a:moveTo>
                <a:lnTo>
                  <a:pt x="2521461" y="0"/>
                </a:lnTo>
                <a:lnTo>
                  <a:pt x="2521461" y="1130949"/>
                </a:lnTo>
                <a:lnTo>
                  <a:pt x="0" y="1130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231531"/>
            <a:ext cx="2675062" cy="1045889"/>
          </a:xfrm>
          <a:custGeom>
            <a:avLst/>
            <a:gdLst/>
            <a:ahLst/>
            <a:cxnLst/>
            <a:rect r="r" b="b" t="t" l="l"/>
            <a:pathLst>
              <a:path h="1045889" w="2675062">
                <a:moveTo>
                  <a:pt x="0" y="0"/>
                </a:moveTo>
                <a:lnTo>
                  <a:pt x="2675062" y="0"/>
                </a:lnTo>
                <a:lnTo>
                  <a:pt x="2675062" y="1045889"/>
                </a:lnTo>
                <a:lnTo>
                  <a:pt x="0" y="104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5728" y="7766102"/>
            <a:ext cx="2533334" cy="1314829"/>
          </a:xfrm>
          <a:custGeom>
            <a:avLst/>
            <a:gdLst/>
            <a:ahLst/>
            <a:cxnLst/>
            <a:rect r="r" b="b" t="t" l="l"/>
            <a:pathLst>
              <a:path h="1314829" w="2533334">
                <a:moveTo>
                  <a:pt x="0" y="0"/>
                </a:moveTo>
                <a:lnTo>
                  <a:pt x="2533334" y="0"/>
                </a:lnTo>
                <a:lnTo>
                  <a:pt x="2533334" y="1314829"/>
                </a:lnTo>
                <a:lnTo>
                  <a:pt x="0" y="131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107" r="0" b="-101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85954" y="518938"/>
            <a:ext cx="9851529" cy="95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0"/>
              </a:lnSpc>
              <a:spcBef>
                <a:spcPct val="0"/>
              </a:spcBef>
            </a:pPr>
            <a:r>
              <a:rPr lang="en-US" sz="5536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Mathematical Formulation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0187" y="4463852"/>
            <a:ext cx="5036443" cy="67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b="true" sz="3992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PID Components: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7421" y="5067300"/>
            <a:ext cx="5675412" cy="134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38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Proportional Term (P):</a:t>
            </a:r>
          </a:p>
          <a:p>
            <a:pPr algn="ctr">
              <a:lnSpc>
                <a:spcPts val="544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77421" y="6340038"/>
            <a:ext cx="4776093" cy="75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sz="44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Integral Term (I):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25753" y="7791859"/>
            <a:ext cx="5977533" cy="75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sz="4492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Derivative Term (D):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14700"/>
            <a:ext cx="4549535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Timeline of Project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572712" y="774834"/>
          <a:ext cx="9888804" cy="8737331"/>
        </p:xfrm>
        <a:graphic>
          <a:graphicData uri="http://schemas.openxmlformats.org/drawingml/2006/table">
            <a:tbl>
              <a:tblPr/>
              <a:tblGrid>
                <a:gridCol w="2057533"/>
                <a:gridCol w="5520942"/>
                <a:gridCol w="2310328"/>
              </a:tblGrid>
              <a:tr h="888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Phases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162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Tasks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162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FFFFFF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Timeline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1627"/>
                    </a:solidFill>
                  </a:tcPr>
                </a:tc>
              </a:tr>
              <a:tr h="1490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Phase 1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Research &amp; Literature Review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Feb 1st Week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562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Phase 2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Hardware &amp; Software Setup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OpenCV Object Detection Setup</a:t>
                      </a:r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Feb 3rd Week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8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Phase 3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Servo Motor Integration &amp; Control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Robotic Arm Assembly &amp; Testing</a:t>
                      </a:r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Mar 1st  Week 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8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Phase 4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Communication Between OpenCV &amp; Arduino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Testing &amp; Debugging</a:t>
                      </a:r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Mar 2nd Week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38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Phase 5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Final Integration &amp; Report Preparation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Mar 3rd Week</a:t>
                      </a:r>
                      <a:endParaRPr lang="en-US" sz="1100"/>
                    </a:p>
                  </a:txBody>
                  <a:tcPr marL="135575" marR="135575" marT="135575" marB="135575" anchor="ctr">
                    <a:lnL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711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6638" y="4608859"/>
            <a:ext cx="10394723" cy="201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7923">
                <a:solidFill>
                  <a:srgbClr val="00B3FF"/>
                </a:solidFill>
                <a:latin typeface="Bebas Neue"/>
                <a:ea typeface="Bebas Neue"/>
                <a:cs typeface="Bebas Neue"/>
                <a:sym typeface="Bebas Neu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083171" y="0"/>
            <a:ext cx="2204829" cy="1794865"/>
          </a:xfrm>
          <a:prstGeom prst="rect">
            <a:avLst/>
          </a:prstGeom>
          <a:solidFill>
            <a:srgbClr val="0F1423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768472" y="5143500"/>
            <a:ext cx="2834227" cy="5224382"/>
          </a:xfrm>
          <a:custGeom>
            <a:avLst/>
            <a:gdLst/>
            <a:ahLst/>
            <a:cxnLst/>
            <a:rect r="r" b="b" t="t" l="l"/>
            <a:pathLst>
              <a:path h="5224382" w="2834227">
                <a:moveTo>
                  <a:pt x="0" y="0"/>
                </a:moveTo>
                <a:lnTo>
                  <a:pt x="2834227" y="0"/>
                </a:lnTo>
                <a:lnTo>
                  <a:pt x="2834227" y="5224382"/>
                </a:lnTo>
                <a:lnTo>
                  <a:pt x="0" y="522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354" y="103866"/>
            <a:ext cx="14636581" cy="9314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b="true" sz="433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       </a:t>
            </a:r>
            <a:r>
              <a:rPr lang="en-US" b="true" sz="433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OBJECTIVES :</a:t>
            </a:r>
          </a:p>
          <a:p>
            <a:pPr algn="l">
              <a:lnSpc>
                <a:spcPts val="4521"/>
              </a:lnSpc>
            </a:pPr>
          </a:p>
          <a:p>
            <a:pPr algn="l" marL="697267" indent="-348633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Design and develop a robotic arm that can accurately replicate  gestures based on visual input from a camera.</a:t>
            </a:r>
          </a:p>
          <a:p>
            <a:pPr algn="l">
              <a:lnSpc>
                <a:spcPts val="4521"/>
              </a:lnSpc>
            </a:pPr>
          </a:p>
          <a:p>
            <a:pPr algn="l" marL="697267" indent="-348633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Implement AI-based gesture recognition using OpenCV and CVZone for precise sign detection.</a:t>
            </a:r>
          </a:p>
          <a:p>
            <a:pPr algn="l">
              <a:lnSpc>
                <a:spcPts val="4521"/>
              </a:lnSpc>
            </a:pPr>
          </a:p>
          <a:p>
            <a:pPr algn="l" marL="697267" indent="-348633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Ensure real-time processing for immediate gesture-to-action conversion with minimal latency.</a:t>
            </a:r>
          </a:p>
          <a:p>
            <a:pPr algn="l">
              <a:lnSpc>
                <a:spcPts val="4521"/>
              </a:lnSpc>
            </a:pPr>
          </a:p>
          <a:p>
            <a:pPr algn="l" marL="697267" indent="-348633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Optimize servo motor control using PID algorithms to achieve smooth and natural finger movements.</a:t>
            </a:r>
          </a:p>
          <a:p>
            <a:pPr algn="l">
              <a:lnSpc>
                <a:spcPts val="4521"/>
              </a:lnSpc>
            </a:pPr>
          </a:p>
          <a:p>
            <a:pPr algn="l" marL="697267" indent="-348633" lvl="1">
              <a:lnSpc>
                <a:spcPts val="4521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Create a user-friendly system for educational, assistive, and communication technologies, promoting inclusivity.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66251" y="2133807"/>
          <a:ext cx="17440168" cy="7725566"/>
        </p:xfrm>
        <a:graphic>
          <a:graphicData uri="http://schemas.openxmlformats.org/drawingml/2006/table">
            <a:tbl>
              <a:tblPr/>
              <a:tblGrid>
                <a:gridCol w="4553299"/>
                <a:gridCol w="6493464"/>
                <a:gridCol w="6393405"/>
              </a:tblGrid>
              <a:tr h="1455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OpenCV-Based Object Tracking (MDPI, 2021)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Explores the use of OpenCV for object tracking, detailing methods for improving tracking consistency.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Difficulty in accurately tracking fast-moving objects.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43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AI in Robotic Vision Systems (Springer, 2021)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Examines AI applications in robotic vision, highlighting deep learning models for complex recognition tasks.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Requirement of large training datasets to achieve model accuracy.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3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Servo Motor Control for Robotics (IEEE, 2019)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Analyzes servo motor technologies, including control algorithms for enhancing robotic arm precision.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 Mechanical backlash and limited precision in motor control.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472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Robotic arms in precision agriculture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the role of robotic arms in precision agriculture, focusing on technologies, applications, challenges, and future prospects for enhancing efficiency, sustainability, and automation through AI integration.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A0A0A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the role of robotic arms in precision agriculture, focusing on technologies, applications, challenges, and future prospects for enhancing efficiency, sustainability, and automation through AI integration.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398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Embedded Systems in AI Robotics (MDPI, 2023)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the integration of AI in embedded systems, emphasizing the enhancement of machine learning and deep learning techniques in robotics, smart devices, and IoT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Hardware constraints restricting algorithm efficiency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66251" y="377619"/>
          <a:ext cx="17440168" cy="1302161"/>
        </p:xfrm>
        <a:graphic>
          <a:graphicData uri="http://schemas.openxmlformats.org/drawingml/2006/table">
            <a:tbl>
              <a:tblPr/>
              <a:tblGrid>
                <a:gridCol w="4526476"/>
                <a:gridCol w="6476339"/>
                <a:gridCol w="6437353"/>
              </a:tblGrid>
              <a:tr h="1302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trike="noStrike" spc="79" u="none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b="true" sz="3200" spc="80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pc="79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Challenges faced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23916" y="2283402"/>
          <a:ext cx="17440168" cy="7145750"/>
        </p:xfrm>
        <a:graphic>
          <a:graphicData uri="http://schemas.openxmlformats.org/drawingml/2006/table">
            <a:tbl>
              <a:tblPr/>
              <a:tblGrid>
                <a:gridCol w="4553299"/>
                <a:gridCol w="6493464"/>
                <a:gridCol w="6393405"/>
              </a:tblGrid>
              <a:tr h="22003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Internet Controlled Robotic Arm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(Wan Muhamad Hanif Wan Kadir)</a:t>
                      </a:r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an internet-controlled robotic arm system that enables remote manipulation using a web interface and microcontroller communication for various applications.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 latency issues in internet-based control,Remote access poses high risk of unauthorized control.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829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 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Industrial Automation Using Vision Systems(Mohd Javaid, Abid Haleem, Ravi Pratap Singh)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The paper presents an AI-powered robotic arm using computer vision for real-time object detection, tracking, and manipulation, with applications in automation and industry.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High-cost and complexity of integrating AI models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624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Machine Learning for Grasping Objects(Youhao Li, Qujiang Lei, ChaoPeng Cheng)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the use of machine learning, particularly deep learning models, for object detection and recognition in robotic systems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Difficulty in generalizing grasping strategies across different objects,large dataset.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68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23916" y="208053"/>
          <a:ext cx="17440168" cy="1302161"/>
        </p:xfrm>
        <a:graphic>
          <a:graphicData uri="http://schemas.openxmlformats.org/drawingml/2006/table">
            <a:tbl>
              <a:tblPr/>
              <a:tblGrid>
                <a:gridCol w="4526476"/>
                <a:gridCol w="6476339"/>
                <a:gridCol w="6437353"/>
              </a:tblGrid>
              <a:tr h="13021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trike="noStrike" spc="79" u="none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b="true" sz="3200" spc="80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pc="79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Challenges faced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03587" y="501444"/>
          <a:ext cx="17280826" cy="9284111"/>
        </p:xfrm>
        <a:graphic>
          <a:graphicData uri="http://schemas.openxmlformats.org/drawingml/2006/table">
            <a:tbl>
              <a:tblPr/>
              <a:tblGrid>
                <a:gridCol w="5741133"/>
                <a:gridCol w="5697422"/>
                <a:gridCol w="5842272"/>
              </a:tblGrid>
              <a:tr h="1387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trike="noStrike" spc="79" u="none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b="true" sz="3200" spc="80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Summary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6787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pc="79">
                          <a:solidFill>
                            <a:srgbClr val="000000"/>
                          </a:solidFill>
                          <a:latin typeface="Anantason UltraExpanded Bold"/>
                          <a:ea typeface="Anantason UltraExpanded Bold"/>
                          <a:cs typeface="Anantason UltraExpanded Bold"/>
                          <a:sym typeface="Anantason UltraExpanded Bold"/>
                        </a:rPr>
                        <a:t>Challenges faced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FF"/>
                    </a:solidFill>
                  </a:tcPr>
                </a:tc>
              </a:tr>
              <a:tr h="250699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Image edge detection techniques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by Badri Narayan Mohapatra(2019)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http://dx.doi.org/10.19101/TIPCV.2019.515008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Explores different edge detection algorithms such as Sobel, Canny, and hybrid techniques, comparing their accuracy and computational efficiency.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Occlusion, illumination variation, background clutter, and real-time processing limitations.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825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Object Tracking Using Computer Vision: A Review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by Pushkar Kadam, Gu Fang and Ju Jia Zou(2024)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spc="49" u="sng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  <a:hlinkClick r:id="rId3" tooltip="https://doi.org/10.3390/computers13060136"/>
                        </a:rPr>
                        <a:t>https://doi.org/10.3390/computers13060136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Provides an overview of object tracking methods, including feature-based and deep learning approaches, highlighting their effectiveness in real-time applications.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Challenges include sensitivity to noise and the trade-off between edge detection accuracy and computational efficiency.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69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Gesture-Controlled Robotic Arm Utilizing OpenCV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by </a:t>
                      </a:r>
                      <a:r>
                        <a:rPr lang="en-US" sz="1999" spc="49" u="sng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  <a:hlinkClick r:id="rId4" tooltip="https://ieeexplore.ieee.org/author/37088897350"/>
                        </a:rPr>
                        <a:t>Jedidiah Paterson</a:t>
                      </a: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 and </a:t>
                      </a:r>
                      <a:r>
                        <a:rPr lang="en-US" sz="1999" spc="49" u="sng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  <a:hlinkClick r:id="rId5" tooltip="https://ieeexplore.ieee.org/author/37085705761"/>
                        </a:rPr>
                        <a:t>Ahmed Aldabbagh</a:t>
                      </a: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(2021)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spc="49" u="sng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  <a:hlinkClick r:id="rId6" tooltip="https://doi.org/10.1109/HORA52670.2021.9461389"/>
                        </a:rPr>
                        <a:t>10.1109/HORA52670.2021.9461389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Demonstrates a robotic arm controlled by hand gestures using OpenCV, leveraging contour detection and hand tracking for real-time operation.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spc="49">
                          <a:solidFill>
                            <a:srgbClr val="000000"/>
                          </a:solidFill>
                          <a:latin typeface="Anantason UltraExpanded"/>
                          <a:ea typeface="Anantason UltraExpanded"/>
                          <a:cs typeface="Anantason UltraExpanded"/>
                          <a:sym typeface="Anantason UltraExpanded"/>
                        </a:rPr>
                        <a:t>Challenges include accurate gesture recognition under varying lighting conditions and ensuring real-time responsiveness.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1903" y="794114"/>
            <a:ext cx="17542355" cy="8464186"/>
          </a:xfrm>
          <a:custGeom>
            <a:avLst/>
            <a:gdLst/>
            <a:ahLst/>
            <a:cxnLst/>
            <a:rect r="r" b="b" t="t" l="l"/>
            <a:pathLst>
              <a:path h="8464186" w="17542355">
                <a:moveTo>
                  <a:pt x="0" y="0"/>
                </a:moveTo>
                <a:lnTo>
                  <a:pt x="17542355" y="0"/>
                </a:lnTo>
                <a:lnTo>
                  <a:pt x="17542355" y="8464186"/>
                </a:lnTo>
                <a:lnTo>
                  <a:pt x="0" y="846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04890" y="1785491"/>
            <a:ext cx="1135411" cy="1114767"/>
          </a:xfrm>
          <a:custGeom>
            <a:avLst/>
            <a:gdLst/>
            <a:ahLst/>
            <a:cxnLst/>
            <a:rect r="r" b="b" t="t" l="l"/>
            <a:pathLst>
              <a:path h="1114767" w="1135411">
                <a:moveTo>
                  <a:pt x="0" y="0"/>
                </a:moveTo>
                <a:lnTo>
                  <a:pt x="1135410" y="0"/>
                </a:lnTo>
                <a:lnTo>
                  <a:pt x="1135410" y="1114767"/>
                </a:lnTo>
                <a:lnTo>
                  <a:pt x="0" y="111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5230" y="1114425"/>
            <a:ext cx="12595081" cy="91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7"/>
              </a:lnSpc>
            </a:pPr>
            <a:r>
              <a:rPr lang="en-US" b="true" sz="6563">
                <a:solidFill>
                  <a:srgbClr val="8EBFF5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RESEARCH GAP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9960" y="2028506"/>
            <a:ext cx="925271" cy="5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5"/>
              </a:lnSpc>
            </a:pPr>
            <a:r>
              <a:rPr lang="en-US" sz="3554">
                <a:solidFill>
                  <a:srgbClr val="8EBFF5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88506" y="2036027"/>
            <a:ext cx="14365753" cy="647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653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Real-time image processing on Arduino is not feasible </a:t>
            </a:r>
          </a:p>
          <a:p>
            <a:pPr algn="l" marL="572785" indent="-286393" lvl="1">
              <a:lnSpc>
                <a:spcPts val="3050"/>
              </a:lnSpc>
              <a:buFont typeface="Arial"/>
              <a:buChar char="•"/>
            </a:pPr>
            <a:r>
              <a:rPr lang="en-US" b="true" sz="2653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Most papers suggest microcontrollers are not powerful enough for complex vision tasks.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653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Background noise affects object recognition </a:t>
            </a:r>
          </a:p>
          <a:p>
            <a:pPr algn="l" marL="572785" indent="-286393" lvl="1">
              <a:lnSpc>
                <a:spcPts val="3050"/>
              </a:lnSpc>
              <a:buFont typeface="Arial"/>
              <a:buChar char="•"/>
            </a:pPr>
            <a:r>
              <a:rPr lang="en-US" b="true" sz="2653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Papers highlight that lighting variations and object occlusions reduce recognition accuracy.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653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  <a:r>
              <a:rPr lang="en-US" sz="2653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Servo motor precision issues </a:t>
            </a:r>
          </a:p>
          <a:p>
            <a:pPr algn="l" marL="572785" indent="-286393" lvl="1">
              <a:lnSpc>
                <a:spcPts val="3050"/>
              </a:lnSpc>
              <a:buFont typeface="Arial"/>
              <a:buChar char="•"/>
            </a:pPr>
            <a:r>
              <a:rPr lang="en-US" b="true" sz="2653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Many studies mention mechanical backlash and limited resolution in servo motors, affecting precise movements.</a:t>
            </a:r>
          </a:p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653" b="true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Processing delay in communication between vision system and robotic arm </a:t>
            </a:r>
          </a:p>
          <a:p>
            <a:pPr algn="l" marL="572785" indent="-286393" lvl="1">
              <a:lnSpc>
                <a:spcPts val="3050"/>
              </a:lnSpc>
              <a:buFont typeface="Arial"/>
              <a:buChar char="•"/>
            </a:pPr>
            <a:r>
              <a:rPr lang="en-US" b="true" sz="2653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Research indicates that delays in serial communication between OpenCV and Arduino reduce efficiency in real-time applications.</a:t>
            </a:r>
          </a:p>
          <a:p>
            <a:pPr algn="l">
              <a:lnSpc>
                <a:spcPts val="305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04890" y="3368499"/>
            <a:ext cx="1135411" cy="1114767"/>
          </a:xfrm>
          <a:custGeom>
            <a:avLst/>
            <a:gdLst/>
            <a:ahLst/>
            <a:cxnLst/>
            <a:rect r="r" b="b" t="t" l="l"/>
            <a:pathLst>
              <a:path h="1114767" w="1135411">
                <a:moveTo>
                  <a:pt x="0" y="0"/>
                </a:moveTo>
                <a:lnTo>
                  <a:pt x="1135410" y="0"/>
                </a:lnTo>
                <a:lnTo>
                  <a:pt x="1135410" y="1114767"/>
                </a:lnTo>
                <a:lnTo>
                  <a:pt x="0" y="111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09960" y="3594024"/>
            <a:ext cx="925271" cy="5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5"/>
              </a:lnSpc>
            </a:pPr>
            <a:r>
              <a:rPr lang="en-US" sz="3554">
                <a:solidFill>
                  <a:srgbClr val="8EBFF5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104890" y="4858509"/>
            <a:ext cx="1135411" cy="1114767"/>
          </a:xfrm>
          <a:custGeom>
            <a:avLst/>
            <a:gdLst/>
            <a:ahLst/>
            <a:cxnLst/>
            <a:rect r="r" b="b" t="t" l="l"/>
            <a:pathLst>
              <a:path h="1114767" w="1135411">
                <a:moveTo>
                  <a:pt x="0" y="0"/>
                </a:moveTo>
                <a:lnTo>
                  <a:pt x="1135410" y="0"/>
                </a:lnTo>
                <a:lnTo>
                  <a:pt x="1135410" y="1114767"/>
                </a:lnTo>
                <a:lnTo>
                  <a:pt x="0" y="111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09960" y="5076825"/>
            <a:ext cx="925271" cy="5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5"/>
              </a:lnSpc>
            </a:pPr>
            <a:r>
              <a:rPr lang="en-US" sz="3554">
                <a:solidFill>
                  <a:srgbClr val="8EBFF5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104890" y="6348519"/>
            <a:ext cx="1135411" cy="1114767"/>
          </a:xfrm>
          <a:custGeom>
            <a:avLst/>
            <a:gdLst/>
            <a:ahLst/>
            <a:cxnLst/>
            <a:rect r="r" b="b" t="t" l="l"/>
            <a:pathLst>
              <a:path h="1114767" w="1135411">
                <a:moveTo>
                  <a:pt x="0" y="0"/>
                </a:moveTo>
                <a:lnTo>
                  <a:pt x="1135410" y="0"/>
                </a:lnTo>
                <a:lnTo>
                  <a:pt x="1135410" y="1114767"/>
                </a:lnTo>
                <a:lnTo>
                  <a:pt x="0" y="1114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040863" y="3596941"/>
            <a:ext cx="8139125" cy="9835801"/>
          </a:xfrm>
          <a:custGeom>
            <a:avLst/>
            <a:gdLst/>
            <a:ahLst/>
            <a:cxnLst/>
            <a:rect r="r" b="b" t="t" l="l"/>
            <a:pathLst>
              <a:path h="9835801" w="8139125">
                <a:moveTo>
                  <a:pt x="0" y="0"/>
                </a:moveTo>
                <a:lnTo>
                  <a:pt x="8139126" y="0"/>
                </a:lnTo>
                <a:lnTo>
                  <a:pt x="8139126" y="9835801"/>
                </a:lnTo>
                <a:lnTo>
                  <a:pt x="0" y="9835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09960" y="6616180"/>
            <a:ext cx="925271" cy="5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5"/>
              </a:lnSpc>
            </a:pPr>
            <a:r>
              <a:rPr lang="en-US" sz="3554">
                <a:solidFill>
                  <a:srgbClr val="8EBFF5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007" y="1028700"/>
            <a:ext cx="17700732" cy="8540603"/>
          </a:xfrm>
          <a:custGeom>
            <a:avLst/>
            <a:gdLst/>
            <a:ahLst/>
            <a:cxnLst/>
            <a:rect r="r" b="b" t="t" l="l"/>
            <a:pathLst>
              <a:path h="8540603" w="17700732">
                <a:moveTo>
                  <a:pt x="0" y="0"/>
                </a:moveTo>
                <a:lnTo>
                  <a:pt x="17700732" y="0"/>
                </a:lnTo>
                <a:lnTo>
                  <a:pt x="17700732" y="8540603"/>
                </a:lnTo>
                <a:lnTo>
                  <a:pt x="0" y="8540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88018"/>
            <a:ext cx="16807119" cy="620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0256" indent="-300128" lvl="1">
              <a:lnSpc>
                <a:spcPts val="3197"/>
              </a:lnSpc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Offloading Image Processing to a PC</a:t>
            </a:r>
          </a:p>
          <a:p>
            <a:pPr algn="just" marL="1200512" indent="-400171" lvl="2">
              <a:lnSpc>
                <a:spcPts val="3197"/>
              </a:lnSpc>
              <a:buFont typeface="Arial"/>
              <a:buChar char="⚬"/>
            </a:pPr>
            <a:r>
              <a:rPr lang="en-US" b="true" sz="2780" spc="-177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Use OpenCV on a PC for real-time vision tasks, reducing Arduino's computational load.</a:t>
            </a:r>
          </a:p>
          <a:p>
            <a:pPr algn="just" marL="1200512" indent="-400171" lvl="2">
              <a:lnSpc>
                <a:spcPts val="3753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Send only essential control signals to Arduino.</a:t>
            </a:r>
          </a:p>
          <a:p>
            <a:pPr algn="just" marL="600256" indent="-300128" lvl="1">
              <a:lnSpc>
                <a:spcPts val="3753"/>
              </a:lnSpc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Enhancing Object Recognition Using Contour Filtering &amp; Edge Detection</a:t>
            </a:r>
          </a:p>
          <a:p>
            <a:pPr algn="just" marL="1200512" indent="-400171" lvl="2">
              <a:lnSpc>
                <a:spcPts val="3197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Apply HSV thresholding to remove background noise.</a:t>
            </a:r>
          </a:p>
          <a:p>
            <a:pPr algn="just" marL="1200512" indent="-400171" lvl="2">
              <a:lnSpc>
                <a:spcPts val="3753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Use Canny Edge Detection &amp; Hough Transform for better object segmentation.</a:t>
            </a:r>
          </a:p>
          <a:p>
            <a:pPr algn="just" marL="1200512" indent="-400171" lvl="2">
              <a:lnSpc>
                <a:spcPts val="3753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Kalman filter - To reduce Occulsion by Predicting Future Positions.</a:t>
            </a:r>
          </a:p>
          <a:p>
            <a:pPr algn="just" marL="600256" indent="-300128" lvl="1">
              <a:lnSpc>
                <a:spcPts val="3753"/>
              </a:lnSpc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Optimizing Servo Motor Precision Using PID Control</a:t>
            </a:r>
          </a:p>
          <a:p>
            <a:pPr algn="just" marL="1200512" indent="-400171" lvl="2">
              <a:lnSpc>
                <a:spcPts val="3197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Implement a PID controller for Smooth servo positioning</a:t>
            </a:r>
          </a:p>
          <a:p>
            <a:pPr algn="just" marL="1200512" indent="-400171" lvl="2">
              <a:lnSpc>
                <a:spcPts val="3753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Minimize overshooting and backlash for smooth positioning</a:t>
            </a:r>
          </a:p>
          <a:p>
            <a:pPr algn="just" marL="600256" indent="-300128" lvl="1">
              <a:lnSpc>
                <a:spcPts val="3753"/>
              </a:lnSpc>
              <a:buFont typeface="Arial"/>
              <a:buChar char="•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Reducing Communication Delay with a Lightweight Serial Protocol</a:t>
            </a:r>
          </a:p>
          <a:p>
            <a:pPr algn="just" marL="1200512" indent="-400171" lvl="2">
              <a:lnSpc>
                <a:spcPts val="3197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Use Python’s PySerial for efficient OpenCV-Arduino communication.</a:t>
            </a:r>
          </a:p>
          <a:p>
            <a:pPr algn="just" marL="1200512" indent="-400171" lvl="2">
              <a:lnSpc>
                <a:spcPts val="3197"/>
              </a:lnSpc>
              <a:buFont typeface="Arial"/>
              <a:buChar char="⚬"/>
            </a:pPr>
            <a:r>
              <a:rPr lang="en-US" b="true" sz="278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Optimize data format to reduce latency.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7099" y="1265152"/>
            <a:ext cx="15649063" cy="180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b="true" sz="6630">
                <a:solidFill>
                  <a:srgbClr val="8EBFF5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PROPOSED METHODS TO ADDRESS RESEARCH GAPS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8890" y="1028700"/>
            <a:ext cx="16910219" cy="8456508"/>
          </a:xfrm>
          <a:custGeom>
            <a:avLst/>
            <a:gdLst/>
            <a:ahLst/>
            <a:cxnLst/>
            <a:rect r="r" b="b" t="t" l="l"/>
            <a:pathLst>
              <a:path h="8456508" w="16910219">
                <a:moveTo>
                  <a:pt x="0" y="0"/>
                </a:moveTo>
                <a:lnTo>
                  <a:pt x="16910220" y="0"/>
                </a:lnTo>
                <a:lnTo>
                  <a:pt x="16910220" y="8456508"/>
                </a:lnTo>
                <a:lnTo>
                  <a:pt x="0" y="8456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2" t="0" r="-1822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109949" y="1859992"/>
            <a:ext cx="4374369" cy="9066051"/>
          </a:xfrm>
          <a:custGeom>
            <a:avLst/>
            <a:gdLst/>
            <a:ahLst/>
            <a:cxnLst/>
            <a:rect r="r" b="b" t="t" l="l"/>
            <a:pathLst>
              <a:path h="9066051" w="4374369">
                <a:moveTo>
                  <a:pt x="4374370" y="0"/>
                </a:moveTo>
                <a:lnTo>
                  <a:pt x="0" y="0"/>
                </a:lnTo>
                <a:lnTo>
                  <a:pt x="0" y="9066050"/>
                </a:lnTo>
                <a:lnTo>
                  <a:pt x="4374370" y="9066050"/>
                </a:lnTo>
                <a:lnTo>
                  <a:pt x="437437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4082" y="854162"/>
            <a:ext cx="2562919" cy="2544279"/>
          </a:xfrm>
          <a:custGeom>
            <a:avLst/>
            <a:gdLst/>
            <a:ahLst/>
            <a:cxnLst/>
            <a:rect r="r" b="b" t="t" l="l"/>
            <a:pathLst>
              <a:path h="2544279" w="2562919">
                <a:moveTo>
                  <a:pt x="0" y="0"/>
                </a:moveTo>
                <a:lnTo>
                  <a:pt x="2562919" y="0"/>
                </a:lnTo>
                <a:lnTo>
                  <a:pt x="2562919" y="2544280"/>
                </a:lnTo>
                <a:lnTo>
                  <a:pt x="0" y="254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7547" y="2956274"/>
            <a:ext cx="11992280" cy="5697612"/>
          </a:xfrm>
          <a:custGeom>
            <a:avLst/>
            <a:gdLst/>
            <a:ahLst/>
            <a:cxnLst/>
            <a:rect r="r" b="b" t="t" l="l"/>
            <a:pathLst>
              <a:path h="5697612" w="11992280">
                <a:moveTo>
                  <a:pt x="0" y="0"/>
                </a:moveTo>
                <a:lnTo>
                  <a:pt x="11992280" y="0"/>
                </a:lnTo>
                <a:lnTo>
                  <a:pt x="11992280" y="5697612"/>
                </a:lnTo>
                <a:lnTo>
                  <a:pt x="0" y="5697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1277" y="1320220"/>
            <a:ext cx="11815880" cy="118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0"/>
              </a:lnSpc>
            </a:pPr>
            <a:r>
              <a:rPr lang="en-US" b="true" sz="8509">
                <a:solidFill>
                  <a:srgbClr val="8EBFF5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DAGeD1FWy5Q</dc:identifier>
  <dcterms:modified xsi:type="dcterms:W3CDTF">2011-08-01T06:04:30Z</dcterms:modified>
  <cp:revision>1</cp:revision>
  <dc:title>Math’s part Involded</dc:title>
</cp:coreProperties>
</file>